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993024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76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42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502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35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74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46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55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86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78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426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11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31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55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69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190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912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bigpuls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85" name="Google Shape;85;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86" name="Google Shape;86;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7" name="Google Shape;87;p13"/>
          <p:cNvSpPr/>
          <p:nvPr/>
        </p:nvSpPr>
        <p:spPr>
          <a:xfrm>
            <a:off x="2564940" y="512065"/>
            <a:ext cx="7301436" cy="840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r-HR" sz="5400" b="0" i="0" u="none" strike="noStrike" cap="none" dirty="0" smtClean="0">
                <a:solidFill>
                  <a:schemeClr val="dk1"/>
                </a:solidFill>
                <a:latin typeface="Calibri"/>
                <a:ea typeface="Calibri"/>
                <a:cs typeface="Calibri"/>
                <a:sym typeface="Calibri"/>
              </a:rPr>
              <a:t>Prezentacija</a:t>
            </a:r>
          </a:p>
          <a:p>
            <a:pPr marL="0" marR="0" lvl="0" indent="0" algn="ctr" rtl="0">
              <a:spcBef>
                <a:spcPts val="0"/>
              </a:spcBef>
              <a:spcAft>
                <a:spcPts val="0"/>
              </a:spcAft>
              <a:buNone/>
            </a:pPr>
            <a:r>
              <a:rPr lang="hr-HR" sz="5400" b="0" i="0" u="none" strike="noStrike" cap="none" dirty="0" smtClean="0">
                <a:solidFill>
                  <a:schemeClr val="dk1"/>
                </a:solidFill>
                <a:latin typeface="Calibri"/>
                <a:ea typeface="Calibri"/>
                <a:cs typeface="Calibri"/>
                <a:sym typeface="Calibri"/>
              </a:rPr>
              <a:t>Izbora </a:t>
            </a:r>
            <a:r>
              <a:rPr lang="hr-HR" sz="5400" b="0" i="0" u="none" strike="noStrike" cap="none" dirty="0">
                <a:solidFill>
                  <a:schemeClr val="dk1"/>
                </a:solidFill>
                <a:latin typeface="Calibri"/>
                <a:ea typeface="Calibri"/>
                <a:cs typeface="Calibri"/>
                <a:sym typeface="Calibri"/>
              </a:rPr>
              <a:t>za Nadzorni odbor</a:t>
            </a:r>
            <a:endParaRPr dirty="0"/>
          </a:p>
          <a:p>
            <a:pPr marL="0" marR="0" lvl="0" indent="0" algn="ctr" rtl="0">
              <a:spcBef>
                <a:spcPts val="0"/>
              </a:spcBef>
              <a:spcAft>
                <a:spcPts val="0"/>
              </a:spcAft>
              <a:buNone/>
            </a:pPr>
            <a:r>
              <a:rPr lang="hr-HR" sz="5400" b="0" i="0" u="none" strike="noStrike" cap="none" dirty="0">
                <a:solidFill>
                  <a:schemeClr val="dk1"/>
                </a:solidFill>
                <a:latin typeface="Calibri"/>
                <a:ea typeface="Calibri"/>
                <a:cs typeface="Calibri"/>
                <a:sym typeface="Calibri"/>
              </a:rPr>
              <a:t>HNK Hajduk </a:t>
            </a:r>
            <a:r>
              <a:rPr lang="hr-HR" sz="5400" b="0" i="0" u="none" strike="noStrike" cap="none" dirty="0" err="1">
                <a:solidFill>
                  <a:schemeClr val="dk1"/>
                </a:solidFill>
                <a:latin typeface="Calibri"/>
                <a:ea typeface="Calibri"/>
                <a:cs typeface="Calibri"/>
                <a:sym typeface="Calibri"/>
              </a:rPr>
              <a:t>š.d.d</a:t>
            </a:r>
            <a:r>
              <a:rPr lang="hr-HR" sz="5400" b="0" i="0" u="none" strike="noStrike" cap="none" dirty="0">
                <a:solidFill>
                  <a:schemeClr val="dk1"/>
                </a:solidFill>
                <a:latin typeface="Calibri"/>
                <a:ea typeface="Calibri"/>
                <a:cs typeface="Calibri"/>
                <a:sym typeface="Calibri"/>
              </a:rPr>
              <a:t>.</a:t>
            </a:r>
            <a:endParaRPr dirty="0"/>
          </a:p>
          <a:p>
            <a:pPr marL="0" marR="0" lvl="0" indent="0" algn="ctr" rtl="0">
              <a:spcBef>
                <a:spcPts val="0"/>
              </a:spcBef>
              <a:spcAft>
                <a:spcPts val="0"/>
              </a:spcAft>
              <a:buNone/>
            </a:pPr>
            <a:endParaRPr sz="5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5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5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5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5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5400" b="0" i="0" u="none" strike="noStrike" cap="none" dirty="0">
              <a:solidFill>
                <a:schemeClr val="dk1"/>
              </a:solidFill>
              <a:latin typeface="Calibri"/>
              <a:ea typeface="Calibri"/>
              <a:cs typeface="Calibri"/>
              <a:sym typeface="Calibri"/>
            </a:endParaRPr>
          </a:p>
        </p:txBody>
      </p:sp>
      <p:pic>
        <p:nvPicPr>
          <p:cNvPr id="88" name="Google Shape;88;p13"/>
          <p:cNvPicPr preferRelativeResize="0"/>
          <p:nvPr/>
        </p:nvPicPr>
        <p:blipFill rotWithShape="1">
          <a:blip r:embed="rId4">
            <a:alphaModFix/>
          </a:blip>
          <a:srcRect/>
          <a:stretch/>
        </p:blipFill>
        <p:spPr>
          <a:xfrm>
            <a:off x="3066693" y="5031048"/>
            <a:ext cx="6297930" cy="165191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59" name="Google Shape;159;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61" name="Google Shape;161;p22"/>
          <p:cNvSpPr txBox="1"/>
          <p:nvPr/>
        </p:nvSpPr>
        <p:spPr>
          <a:xfrm>
            <a:off x="768096" y="660956"/>
            <a:ext cx="1080820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163" name="Google Shape;163;p22"/>
          <p:cNvSpPr txBox="1"/>
          <p:nvPr/>
        </p:nvSpPr>
        <p:spPr>
          <a:xfrm>
            <a:off x="4624200" y="281800"/>
            <a:ext cx="4582200" cy="7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r-HR" sz="3000" b="1"/>
              <a:t>Hodogram aktivnosti</a:t>
            </a:r>
            <a:endParaRPr sz="3000" b="1"/>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69" name="Google Shape;169;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70" name="Google Shape;170;p23"/>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71" name="Google Shape;171;p23"/>
          <p:cNvSpPr txBox="1"/>
          <p:nvPr/>
        </p:nvSpPr>
        <p:spPr>
          <a:xfrm>
            <a:off x="600456" y="660956"/>
            <a:ext cx="10991088"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a:solidFill>
                  <a:schemeClr val="dk1"/>
                </a:solidFill>
                <a:latin typeface="Calibri"/>
                <a:ea typeface="Calibri"/>
                <a:cs typeface="Calibri"/>
                <a:sym typeface="Calibri"/>
              </a:rPr>
              <a:t>Što je Nadzorni odbor?</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a:solidFill>
                  <a:schemeClr val="dk1"/>
                </a:solidFill>
                <a:latin typeface="Calibri"/>
                <a:ea typeface="Calibri"/>
                <a:cs typeface="Calibri"/>
                <a:sym typeface="Calibri"/>
              </a:rPr>
              <a:t>Tri vrste uloga u djelovanju Nadzornog odbora:</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Kontrolna</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Strateška</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Povezujuća</a:t>
            </a:r>
            <a:endParaRPr/>
          </a:p>
          <a:p>
            <a:pPr marL="285750" marR="0" lvl="0" indent="-17145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hr-HR" sz="36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p:txBody>
      </p:sp>
      <p:sp>
        <p:nvSpPr>
          <p:cNvPr id="172" name="Google Shape;172;p23"/>
          <p:cNvSpPr/>
          <p:nvPr/>
        </p:nvSpPr>
        <p:spPr>
          <a:xfrm>
            <a:off x="5202937" y="4514025"/>
            <a:ext cx="1600200" cy="1628965"/>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1800">
                <a:solidFill>
                  <a:schemeClr val="lt1"/>
                </a:solidFill>
                <a:latin typeface="Calibri"/>
                <a:ea typeface="Calibri"/>
                <a:cs typeface="Calibri"/>
                <a:sym typeface="Calibri"/>
              </a:rPr>
              <a:t>Kontrolna uloga</a:t>
            </a:r>
            <a:endParaRPr sz="1800">
              <a:solidFill>
                <a:schemeClr val="lt1"/>
              </a:solidFill>
              <a:latin typeface="Calibri"/>
              <a:ea typeface="Calibri"/>
              <a:cs typeface="Calibri"/>
              <a:sym typeface="Calibri"/>
            </a:endParaRPr>
          </a:p>
        </p:txBody>
      </p:sp>
      <p:sp>
        <p:nvSpPr>
          <p:cNvPr id="173" name="Google Shape;173;p23"/>
          <p:cNvSpPr/>
          <p:nvPr/>
        </p:nvSpPr>
        <p:spPr>
          <a:xfrm>
            <a:off x="10034016" y="4556759"/>
            <a:ext cx="1645920" cy="1586231"/>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1800">
                <a:solidFill>
                  <a:schemeClr val="lt1"/>
                </a:solidFill>
                <a:latin typeface="Calibri"/>
                <a:ea typeface="Calibri"/>
                <a:cs typeface="Calibri"/>
                <a:sym typeface="Calibri"/>
              </a:rPr>
              <a:t>Strateška uloga</a:t>
            </a:r>
            <a:endParaRPr sz="1800">
              <a:solidFill>
                <a:schemeClr val="lt1"/>
              </a:solidFill>
              <a:latin typeface="Calibri"/>
              <a:ea typeface="Calibri"/>
              <a:cs typeface="Calibri"/>
              <a:sym typeface="Calibri"/>
            </a:endParaRPr>
          </a:p>
        </p:txBody>
      </p:sp>
      <p:sp>
        <p:nvSpPr>
          <p:cNvPr id="174" name="Google Shape;174;p23"/>
          <p:cNvSpPr/>
          <p:nvPr/>
        </p:nvSpPr>
        <p:spPr>
          <a:xfrm>
            <a:off x="7077456" y="2425281"/>
            <a:ext cx="2656333" cy="262760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1800">
                <a:solidFill>
                  <a:schemeClr val="lt1"/>
                </a:solidFill>
                <a:latin typeface="Calibri"/>
                <a:ea typeface="Calibri"/>
                <a:cs typeface="Calibri"/>
                <a:sym typeface="Calibri"/>
              </a:rPr>
              <a:t>NADZORNI ODBOR</a:t>
            </a:r>
            <a:endParaRPr sz="1800">
              <a:solidFill>
                <a:schemeClr val="lt1"/>
              </a:solidFill>
              <a:latin typeface="Calibri"/>
              <a:ea typeface="Calibri"/>
              <a:cs typeface="Calibri"/>
              <a:sym typeface="Calibri"/>
            </a:endParaRPr>
          </a:p>
        </p:txBody>
      </p:sp>
      <p:sp>
        <p:nvSpPr>
          <p:cNvPr id="175" name="Google Shape;175;p23"/>
          <p:cNvSpPr/>
          <p:nvPr/>
        </p:nvSpPr>
        <p:spPr>
          <a:xfrm>
            <a:off x="7443216" y="165366"/>
            <a:ext cx="1819656" cy="171829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1800">
                <a:solidFill>
                  <a:schemeClr val="lt1"/>
                </a:solidFill>
                <a:latin typeface="Calibri"/>
                <a:ea typeface="Calibri"/>
                <a:cs typeface="Calibri"/>
                <a:sym typeface="Calibri"/>
              </a:rPr>
              <a:t>Povezujuća uloga</a:t>
            </a:r>
            <a:endParaRPr sz="1800">
              <a:solidFill>
                <a:schemeClr val="lt1"/>
              </a:solidFill>
              <a:latin typeface="Calibri"/>
              <a:ea typeface="Calibri"/>
              <a:cs typeface="Calibri"/>
              <a:sym typeface="Calibri"/>
            </a:endParaRPr>
          </a:p>
        </p:txBody>
      </p:sp>
      <p:cxnSp>
        <p:nvCxnSpPr>
          <p:cNvPr id="176" name="Google Shape;176;p23"/>
          <p:cNvCxnSpPr/>
          <p:nvPr/>
        </p:nvCxnSpPr>
        <p:spPr>
          <a:xfrm flipH="1">
            <a:off x="6720840" y="4446350"/>
            <a:ext cx="722376" cy="568881"/>
          </a:xfrm>
          <a:prstGeom prst="straightConnector1">
            <a:avLst/>
          </a:prstGeom>
          <a:noFill/>
          <a:ln w="57150" cap="flat" cmpd="sng">
            <a:solidFill>
              <a:schemeClr val="accent1"/>
            </a:solidFill>
            <a:prstDash val="solid"/>
            <a:miter lim="800000"/>
            <a:headEnd type="none" w="sm" len="sm"/>
            <a:tailEnd type="none" w="sm" len="sm"/>
          </a:ln>
        </p:spPr>
      </p:cxnSp>
      <p:cxnSp>
        <p:nvCxnSpPr>
          <p:cNvPr id="177" name="Google Shape;177;p23"/>
          <p:cNvCxnSpPr/>
          <p:nvPr/>
        </p:nvCxnSpPr>
        <p:spPr>
          <a:xfrm>
            <a:off x="9528048" y="4446350"/>
            <a:ext cx="758952" cy="568881"/>
          </a:xfrm>
          <a:prstGeom prst="straightConnector1">
            <a:avLst/>
          </a:prstGeom>
          <a:noFill/>
          <a:ln w="57150" cap="flat" cmpd="sng">
            <a:solidFill>
              <a:schemeClr val="accent1"/>
            </a:solidFill>
            <a:prstDash val="solid"/>
            <a:miter lim="800000"/>
            <a:headEnd type="none" w="sm" len="sm"/>
            <a:tailEnd type="none" w="sm" len="sm"/>
          </a:ln>
        </p:spPr>
      </p:cxnSp>
      <p:cxnSp>
        <p:nvCxnSpPr>
          <p:cNvPr id="178" name="Google Shape;178;p23"/>
          <p:cNvCxnSpPr/>
          <p:nvPr/>
        </p:nvCxnSpPr>
        <p:spPr>
          <a:xfrm>
            <a:off x="8375904" y="1691640"/>
            <a:ext cx="9144" cy="978408"/>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84" name="Google Shape;184;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85" name="Google Shape;185;p24"/>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86" name="Google Shape;186;p24"/>
          <p:cNvSpPr txBox="1"/>
          <p:nvPr/>
        </p:nvSpPr>
        <p:spPr>
          <a:xfrm>
            <a:off x="722376" y="786384"/>
            <a:ext cx="10799064"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a:solidFill>
                  <a:schemeClr val="dk1"/>
                </a:solidFill>
                <a:latin typeface="Calibri"/>
                <a:ea typeface="Calibri"/>
                <a:cs typeface="Calibri"/>
                <a:sym typeface="Calibri"/>
              </a:rPr>
              <a:t>Kontrolna uloga </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neizvršna funkcija u organizaciji</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praćenje rada i postignuća vrhovnog menadžmenta tj. uprave. </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kontrolira politiku nagrađivanja članova uprave i glavnih menadžera</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nadzire potencijalne sukobe interesa u poslovanju </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osigurava transparentnost u izboru članova uprave</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donosi mjere za sprječavanje sukoba interesa</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osigurava neovisnost sustava financijskog izvješća</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vodi brigu o uspostavi kontrolnih mehanizama u organizaciji</a:t>
            </a:r>
            <a:endParaRPr/>
          </a:p>
          <a:p>
            <a:pPr marL="285750" marR="0" lvl="0" indent="-17145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92" name="Google Shape;192;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93" name="Google Shape;193;p25"/>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94" name="Google Shape;194;p25"/>
          <p:cNvSpPr txBox="1"/>
          <p:nvPr/>
        </p:nvSpPr>
        <p:spPr>
          <a:xfrm>
            <a:off x="795528" y="868680"/>
            <a:ext cx="10616184"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dirty="0">
                <a:solidFill>
                  <a:schemeClr val="dk1"/>
                </a:solidFill>
                <a:latin typeface="Calibri"/>
                <a:ea typeface="Calibri"/>
                <a:cs typeface="Calibri"/>
                <a:sym typeface="Calibri"/>
              </a:rPr>
              <a:t>Strateška uloga</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dirty="0">
                <a:solidFill>
                  <a:schemeClr val="dk1"/>
                </a:solidFill>
                <a:latin typeface="Calibri"/>
                <a:ea typeface="Calibri"/>
                <a:cs typeface="Calibri"/>
                <a:sym typeface="Calibri"/>
              </a:rPr>
              <a:t>definiranje nove strategije</a:t>
            </a:r>
            <a:endParaRPr dirty="0"/>
          </a:p>
          <a:p>
            <a:pPr marL="285750" marR="0" lvl="0" indent="-285750" algn="l" rtl="0">
              <a:spcBef>
                <a:spcPts val="0"/>
              </a:spcBef>
              <a:spcAft>
                <a:spcPts val="0"/>
              </a:spcAft>
              <a:buClr>
                <a:schemeClr val="dk1"/>
              </a:buClr>
              <a:buSzPts val="1800"/>
              <a:buFont typeface="Calibri"/>
              <a:buChar char="-"/>
            </a:pPr>
            <a:r>
              <a:rPr lang="hr-HR" sz="1800" dirty="0">
                <a:solidFill>
                  <a:schemeClr val="dk1"/>
                </a:solidFill>
                <a:latin typeface="Calibri"/>
                <a:ea typeface="Calibri"/>
                <a:cs typeface="Calibri"/>
                <a:sym typeface="Calibri"/>
              </a:rPr>
              <a:t>članovi Nadzornog odbora autoriziraju predložene strateške odluke te ocjenjuje prijašnje strateške </a:t>
            </a:r>
            <a:r>
              <a:rPr lang="hr-HR" sz="1800" dirty="0" smtClean="0">
                <a:solidFill>
                  <a:schemeClr val="dk1"/>
                </a:solidFill>
                <a:latin typeface="Calibri"/>
                <a:ea typeface="Calibri"/>
                <a:cs typeface="Calibri"/>
                <a:sym typeface="Calibri"/>
              </a:rPr>
              <a:t>odluke, </a:t>
            </a:r>
            <a:r>
              <a:rPr lang="hr-HR" sz="1800" dirty="0">
                <a:solidFill>
                  <a:schemeClr val="dk1"/>
                </a:solidFill>
                <a:latin typeface="Calibri"/>
                <a:ea typeface="Calibri"/>
                <a:cs typeface="Calibri"/>
                <a:sym typeface="Calibri"/>
              </a:rPr>
              <a:t>s ciljem </a:t>
            </a:r>
            <a:r>
              <a:rPr lang="hr-HR" sz="1800" dirty="0" smtClean="0">
                <a:solidFill>
                  <a:schemeClr val="dk1"/>
                </a:solidFill>
                <a:latin typeface="Calibri"/>
                <a:ea typeface="Calibri"/>
                <a:cs typeface="Calibri"/>
                <a:sym typeface="Calibri"/>
              </a:rPr>
              <a:t>ostvarivanja </a:t>
            </a:r>
            <a:r>
              <a:rPr lang="hr-HR" sz="1800" dirty="0">
                <a:solidFill>
                  <a:schemeClr val="dk1"/>
                </a:solidFill>
                <a:latin typeface="Calibri"/>
                <a:ea typeface="Calibri"/>
                <a:cs typeface="Calibri"/>
                <a:sym typeface="Calibri"/>
              </a:rPr>
              <a:t>zajedničke vizije kluba.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dirty="0">
                <a:solidFill>
                  <a:schemeClr val="dk1"/>
                </a:solidFill>
                <a:latin typeface="Calibri"/>
                <a:ea typeface="Calibri"/>
                <a:cs typeface="Calibri"/>
                <a:sym typeface="Calibri"/>
              </a:rPr>
              <a:t>Aktivnosti vezane za strateške </a:t>
            </a:r>
            <a:r>
              <a:rPr lang="hr-HR" sz="1800" dirty="0" smtClean="0">
                <a:solidFill>
                  <a:schemeClr val="dk1"/>
                </a:solidFill>
                <a:latin typeface="Calibri"/>
                <a:ea typeface="Calibri"/>
                <a:cs typeface="Calibri"/>
                <a:sym typeface="Calibri"/>
              </a:rPr>
              <a:t>uloge </a:t>
            </a:r>
            <a:r>
              <a:rPr lang="hr-HR" sz="1800" dirty="0">
                <a:solidFill>
                  <a:schemeClr val="dk1"/>
                </a:solidFill>
                <a:latin typeface="Calibri"/>
                <a:ea typeface="Calibri"/>
                <a:cs typeface="Calibri"/>
                <a:sym typeface="Calibri"/>
              </a:rPr>
              <a:t>nadzornog odbora se također odnose i na definiranje politike rizika, godišnjih planova, poslovnih planova, studija izvodljivosti, nadzor na kapitalnim izdacima, autorizacija strateških akvizicija itd.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dirty="0">
                <a:solidFill>
                  <a:schemeClr val="dk1"/>
                </a:solidFill>
                <a:latin typeface="Calibri"/>
                <a:ea typeface="Calibri"/>
                <a:cs typeface="Calibri"/>
                <a:sym typeface="Calibri"/>
              </a:rPr>
              <a:t>aktivnosti koje se odnose na egzekuciju </a:t>
            </a:r>
            <a:r>
              <a:rPr lang="hr-HR" sz="1800" dirty="0" smtClean="0">
                <a:solidFill>
                  <a:schemeClr val="dk1"/>
                </a:solidFill>
                <a:latin typeface="Calibri"/>
                <a:ea typeface="Calibri"/>
                <a:cs typeface="Calibri"/>
                <a:sym typeface="Calibri"/>
              </a:rPr>
              <a:t>strategije </a:t>
            </a:r>
            <a:r>
              <a:rPr lang="hr-HR" sz="1800" dirty="0">
                <a:solidFill>
                  <a:schemeClr val="dk1"/>
                </a:solidFill>
                <a:latin typeface="Calibri"/>
                <a:ea typeface="Calibri"/>
                <a:cs typeface="Calibri"/>
                <a:sym typeface="Calibri"/>
              </a:rPr>
              <a:t>su primarno savjetodavne.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dirty="0">
                <a:solidFill>
                  <a:schemeClr val="dk1"/>
                </a:solidFill>
                <a:latin typeface="Calibri"/>
                <a:ea typeface="Calibri"/>
                <a:cs typeface="Calibri"/>
                <a:sym typeface="Calibri"/>
              </a:rPr>
              <a:t>Nadzornik znanjem, iskustvom i kontaktima treba pomoći Upravi, ali samo provođenje aktivnosti treba ostaviti predsjedniku i članovima Uprave.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200" name="Google Shape;20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01" name="Google Shape;201;p26"/>
          <p:cNvPicPr preferRelativeResize="0"/>
          <p:nvPr/>
        </p:nvPicPr>
        <p:blipFill rotWithShape="1">
          <a:blip r:embed="rId3">
            <a:alphaModFix/>
          </a:blip>
          <a:srcRect/>
          <a:stretch/>
        </p:blipFill>
        <p:spPr>
          <a:xfrm>
            <a:off x="1" y="0"/>
            <a:ext cx="12192000" cy="6857999"/>
          </a:xfrm>
          <a:prstGeom prst="rect">
            <a:avLst/>
          </a:prstGeom>
          <a:noFill/>
          <a:ln>
            <a:noFill/>
          </a:ln>
        </p:spPr>
      </p:pic>
      <p:sp>
        <p:nvSpPr>
          <p:cNvPr id="202" name="Google Shape;202;p26"/>
          <p:cNvSpPr txBox="1"/>
          <p:nvPr/>
        </p:nvSpPr>
        <p:spPr>
          <a:xfrm>
            <a:off x="576072" y="475488"/>
            <a:ext cx="11201400"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a:solidFill>
                  <a:schemeClr val="dk1"/>
                </a:solidFill>
                <a:latin typeface="Calibri"/>
                <a:ea typeface="Calibri"/>
                <a:cs typeface="Calibri"/>
                <a:sym typeface="Calibri"/>
              </a:rPr>
              <a:t>Povezujuća uloga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održavanje formalnih i neformalnih odnosa sa svim ključnim interesno-utjecajnim skupinama HNK Hajduk š.d.d.</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pratiti interese, zahtjeve i prigovore interesno-utjecajnih skupina, ali uzimati u obzir samo one koje su u skladu sa strategijom, pa stoga zajedničke vizijom i identitetom kluba. </a:t>
            </a:r>
            <a:endParaRPr/>
          </a:p>
          <a:p>
            <a:pPr marL="0" marR="0" lvl="0" indent="0" algn="l" rtl="0">
              <a:spcBef>
                <a:spcPts val="0"/>
              </a:spcBef>
              <a:spcAft>
                <a:spcPts val="0"/>
              </a:spcAft>
              <a:buNone/>
            </a:pPr>
            <a:r>
              <a:rPr lang="hr-HR"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3" name="Google Shape;203;p26"/>
          <p:cNvPicPr preferRelativeResize="0"/>
          <p:nvPr/>
        </p:nvPicPr>
        <p:blipFill rotWithShape="1">
          <a:blip r:embed="rId4">
            <a:alphaModFix/>
          </a:blip>
          <a:srcRect/>
          <a:stretch/>
        </p:blipFill>
        <p:spPr>
          <a:xfrm>
            <a:off x="7110985" y="2316163"/>
            <a:ext cx="4319016" cy="431901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209" name="Google Shape;209;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10" name="Google Shape;210;p27"/>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211" name="Google Shape;211;p27"/>
          <p:cNvSpPr txBox="1"/>
          <p:nvPr/>
        </p:nvSpPr>
        <p:spPr>
          <a:xfrm>
            <a:off x="640080" y="393192"/>
            <a:ext cx="11018520"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1800" b="1">
                <a:solidFill>
                  <a:schemeClr val="dk1"/>
                </a:solidFill>
                <a:latin typeface="Calibri"/>
                <a:ea typeface="Calibri"/>
                <a:cs typeface="Calibri"/>
                <a:sym typeface="Calibri"/>
              </a:rPr>
              <a:t>Ključna obilježja Nadzornog odbora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hr-HR" sz="1800">
                <a:solidFill>
                  <a:schemeClr val="dk1"/>
                </a:solidFill>
                <a:latin typeface="Calibri"/>
                <a:ea typeface="Calibri"/>
                <a:cs typeface="Calibri"/>
                <a:sym typeface="Calibri"/>
              </a:rPr>
              <a:t>Zbog specifičnosti uloga koje preuzimaju članovi Nadzornog odbora, možemo izdvojiti četiri ključna obilježja: </a:t>
            </a:r>
            <a:endParaRPr/>
          </a:p>
          <a:p>
            <a:pPr marL="0" marR="0" lvl="0" indent="0" algn="l" rtl="0">
              <a:spcBef>
                <a:spcPts val="0"/>
              </a:spcBef>
              <a:spcAft>
                <a:spcPts val="0"/>
              </a:spcAft>
              <a:buNone/>
            </a:pPr>
            <a:r>
              <a:rPr lang="hr-HR"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hr-HR" sz="1800">
                <a:solidFill>
                  <a:schemeClr val="dk1"/>
                </a:solidFill>
                <a:latin typeface="Calibri"/>
                <a:ea typeface="Calibri"/>
                <a:cs typeface="Calibri"/>
                <a:sym typeface="Calibri"/>
              </a:rPr>
              <a:t>Odgovornost</a:t>
            </a:r>
            <a:endParaRPr/>
          </a:p>
          <a:p>
            <a:pPr marL="0" marR="0" lvl="0" indent="0" algn="l" rtl="0">
              <a:spcBef>
                <a:spcPts val="0"/>
              </a:spcBef>
              <a:spcAft>
                <a:spcPts val="0"/>
              </a:spcAft>
              <a:buNone/>
            </a:pPr>
            <a:r>
              <a:rPr lang="hr-HR" sz="1800">
                <a:solidFill>
                  <a:schemeClr val="dk1"/>
                </a:solidFill>
                <a:latin typeface="Calibri"/>
                <a:ea typeface="Calibri"/>
                <a:cs typeface="Calibri"/>
                <a:sym typeface="Calibri"/>
              </a:rPr>
              <a:t>Stručnost</a:t>
            </a:r>
            <a:endParaRPr/>
          </a:p>
          <a:p>
            <a:pPr marL="0" marR="0" lvl="0" indent="0" algn="l" rtl="0">
              <a:spcBef>
                <a:spcPts val="0"/>
              </a:spcBef>
              <a:spcAft>
                <a:spcPts val="0"/>
              </a:spcAft>
              <a:buNone/>
            </a:pPr>
            <a:r>
              <a:rPr lang="hr-HR" sz="1800">
                <a:solidFill>
                  <a:schemeClr val="dk1"/>
                </a:solidFill>
                <a:latin typeface="Calibri"/>
                <a:ea typeface="Calibri"/>
                <a:cs typeface="Calibri"/>
                <a:sym typeface="Calibri"/>
              </a:rPr>
              <a:t>Nezavisnost </a:t>
            </a:r>
            <a:endParaRPr/>
          </a:p>
          <a:p>
            <a:pPr marL="0" marR="0" lvl="0" indent="0" algn="l" rtl="0">
              <a:spcBef>
                <a:spcPts val="0"/>
              </a:spcBef>
              <a:spcAft>
                <a:spcPts val="0"/>
              </a:spcAft>
              <a:buNone/>
            </a:pPr>
            <a:r>
              <a:rPr lang="hr-HR" sz="1800">
                <a:solidFill>
                  <a:schemeClr val="dk1"/>
                </a:solidFill>
                <a:latin typeface="Calibri"/>
                <a:ea typeface="Calibri"/>
                <a:cs typeface="Calibri"/>
                <a:sym typeface="Calibri"/>
              </a:rPr>
              <a:t>Uključenost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2" name="Google Shape;212;p27"/>
          <p:cNvPicPr preferRelativeResize="0"/>
          <p:nvPr/>
        </p:nvPicPr>
        <p:blipFill rotWithShape="1">
          <a:blip r:embed="rId4">
            <a:alphaModFix/>
          </a:blip>
          <a:srcRect/>
          <a:stretch/>
        </p:blipFill>
        <p:spPr>
          <a:xfrm>
            <a:off x="4747260" y="1591056"/>
            <a:ext cx="4937760" cy="493776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218" name="Google Shape;218;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19" name="Google Shape;219;p28"/>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220" name="Google Shape;220;p28"/>
          <p:cNvSpPr txBox="1"/>
          <p:nvPr/>
        </p:nvSpPr>
        <p:spPr>
          <a:xfrm>
            <a:off x="640080" y="393192"/>
            <a:ext cx="110185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1" name="Google Shape;221;p28"/>
          <p:cNvPicPr preferRelativeResize="0"/>
          <p:nvPr/>
        </p:nvPicPr>
        <p:blipFill rotWithShape="1">
          <a:blip r:embed="rId4">
            <a:alphaModFix/>
          </a:blip>
          <a:srcRect/>
          <a:stretch/>
        </p:blipFill>
        <p:spPr>
          <a:xfrm>
            <a:off x="2667000" y="0"/>
            <a:ext cx="6858000" cy="68580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94" name="Google Shape;9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95" name="Google Shape;95;p14"/>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96" name="Google Shape;96;p14"/>
          <p:cNvSpPr txBox="1"/>
          <p:nvPr/>
        </p:nvSpPr>
        <p:spPr>
          <a:xfrm>
            <a:off x="731520" y="822960"/>
            <a:ext cx="10844784"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b="0" i="0" u="none" strike="noStrike" cap="none" dirty="0">
                <a:solidFill>
                  <a:schemeClr val="dk1"/>
                </a:solidFill>
                <a:latin typeface="Calibri"/>
                <a:ea typeface="Calibri"/>
                <a:cs typeface="Calibri"/>
                <a:sym typeface="Calibri"/>
              </a:rPr>
              <a:t>Cjeline</a:t>
            </a:r>
            <a:endParaRPr dirty="0"/>
          </a:p>
          <a:p>
            <a:pPr marL="0" marR="0" lvl="0" indent="0" algn="l" rtl="0">
              <a:spcBef>
                <a:spcPts val="0"/>
              </a:spcBef>
              <a:spcAft>
                <a:spcPts val="0"/>
              </a:spcAft>
              <a:buNone/>
            </a:pPr>
            <a:r>
              <a:rPr lang="hr-HR" sz="3600" dirty="0">
                <a:solidFill>
                  <a:schemeClr val="dk1"/>
                </a:solidFill>
                <a:latin typeface="Calibri"/>
                <a:ea typeface="Calibri"/>
                <a:cs typeface="Calibri"/>
                <a:sym typeface="Calibri"/>
              </a:rPr>
              <a:t> </a:t>
            </a:r>
            <a:endParaRPr dirty="0"/>
          </a:p>
          <a:p>
            <a:pPr marL="342900" marR="0" lvl="0" indent="-342900" algn="l" rtl="0">
              <a:spcBef>
                <a:spcPts val="0"/>
              </a:spcBef>
              <a:spcAft>
                <a:spcPts val="0"/>
              </a:spcAft>
              <a:buClr>
                <a:schemeClr val="dk1"/>
              </a:buClr>
              <a:buSzPts val="2400"/>
              <a:buFont typeface="Calibri"/>
              <a:buAutoNum type="arabicPeriod"/>
            </a:pPr>
            <a:r>
              <a:rPr lang="hr-HR" sz="2400" dirty="0">
                <a:solidFill>
                  <a:schemeClr val="dk1"/>
                </a:solidFill>
                <a:latin typeface="Calibri"/>
                <a:ea typeface="Calibri"/>
                <a:cs typeface="Calibri"/>
                <a:sym typeface="Calibri"/>
              </a:rPr>
              <a:t>Uvjeti natječaja </a:t>
            </a:r>
            <a:endParaRPr dirty="0"/>
          </a:p>
          <a:p>
            <a:pPr marL="342900" marR="0" lvl="0" indent="-342900" algn="l" rtl="0">
              <a:spcBef>
                <a:spcPts val="0"/>
              </a:spcBef>
              <a:spcAft>
                <a:spcPts val="0"/>
              </a:spcAft>
              <a:buClr>
                <a:schemeClr val="dk1"/>
              </a:buClr>
              <a:buSzPts val="2400"/>
              <a:buFont typeface="Calibri"/>
              <a:buAutoNum type="arabicPeriod"/>
            </a:pPr>
            <a:r>
              <a:rPr lang="hr-HR" sz="2400" dirty="0">
                <a:solidFill>
                  <a:schemeClr val="dk1"/>
                </a:solidFill>
                <a:latin typeface="Calibri"/>
                <a:ea typeface="Calibri"/>
                <a:cs typeface="Calibri"/>
                <a:sym typeface="Calibri"/>
              </a:rPr>
              <a:t> E – </a:t>
            </a:r>
            <a:r>
              <a:rPr lang="hr-HR" sz="2400" dirty="0" err="1">
                <a:solidFill>
                  <a:schemeClr val="dk1"/>
                </a:solidFill>
                <a:latin typeface="Calibri"/>
                <a:ea typeface="Calibri"/>
                <a:cs typeface="Calibri"/>
                <a:sym typeface="Calibri"/>
              </a:rPr>
              <a:t>voting</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Calibri"/>
              <a:buAutoNum type="arabicPeriod"/>
            </a:pPr>
            <a:r>
              <a:rPr lang="hr-HR" sz="2400" dirty="0">
                <a:solidFill>
                  <a:schemeClr val="dk1"/>
                </a:solidFill>
                <a:latin typeface="Calibri"/>
                <a:ea typeface="Calibri"/>
                <a:cs typeface="Calibri"/>
                <a:sym typeface="Calibri"/>
              </a:rPr>
              <a:t> Predstavljanje kandidata</a:t>
            </a:r>
            <a:endParaRPr dirty="0"/>
          </a:p>
          <a:p>
            <a:pPr marL="342900" marR="0" lvl="0" indent="-342900" algn="l" rtl="0">
              <a:spcBef>
                <a:spcPts val="0"/>
              </a:spcBef>
              <a:spcAft>
                <a:spcPts val="0"/>
              </a:spcAft>
              <a:buClr>
                <a:schemeClr val="dk1"/>
              </a:buClr>
              <a:buSzPts val="2400"/>
              <a:buFont typeface="Calibri"/>
              <a:buAutoNum type="arabicPeriod"/>
            </a:pPr>
            <a:r>
              <a:rPr lang="hr-HR" sz="2400" dirty="0">
                <a:solidFill>
                  <a:schemeClr val="dk1"/>
                </a:solidFill>
                <a:latin typeface="Calibri"/>
                <a:ea typeface="Calibri"/>
                <a:cs typeface="Calibri"/>
                <a:sym typeface="Calibri"/>
              </a:rPr>
              <a:t> Hodogram aktivnosti</a:t>
            </a:r>
            <a:endParaRPr dirty="0"/>
          </a:p>
          <a:p>
            <a:pPr marL="342900" marR="0" lvl="0" indent="-342900" algn="l" rtl="0">
              <a:spcBef>
                <a:spcPts val="0"/>
              </a:spcBef>
              <a:spcAft>
                <a:spcPts val="0"/>
              </a:spcAft>
              <a:buClr>
                <a:schemeClr val="dk1"/>
              </a:buClr>
              <a:buSzPts val="2400"/>
              <a:buFont typeface="Calibri"/>
              <a:buAutoNum type="arabicPeriod"/>
            </a:pPr>
            <a:r>
              <a:rPr lang="hr-HR" sz="2400" dirty="0">
                <a:solidFill>
                  <a:schemeClr val="dk1"/>
                </a:solidFill>
                <a:latin typeface="Calibri"/>
                <a:ea typeface="Calibri"/>
                <a:cs typeface="Calibri"/>
                <a:sym typeface="Calibri"/>
              </a:rPr>
              <a:t> Što je Nadzorni </a:t>
            </a:r>
            <a:r>
              <a:rPr lang="hr-HR" sz="2400" dirty="0" smtClean="0">
                <a:solidFill>
                  <a:schemeClr val="dk1"/>
                </a:solidFill>
                <a:latin typeface="Calibri"/>
                <a:ea typeface="Calibri"/>
                <a:cs typeface="Calibri"/>
                <a:sym typeface="Calibri"/>
              </a:rPr>
              <a:t>odbor? </a:t>
            </a:r>
            <a:endParaRPr sz="2400" dirty="0">
              <a:solidFill>
                <a:schemeClr val="dk1"/>
              </a:solidFill>
              <a:latin typeface="Calibri"/>
              <a:ea typeface="Calibri"/>
              <a:cs typeface="Calibri"/>
              <a:sym typeface="Calibri"/>
            </a:endParaRPr>
          </a:p>
        </p:txBody>
      </p:sp>
      <p:pic>
        <p:nvPicPr>
          <p:cNvPr id="97" name="Google Shape;97;p14"/>
          <p:cNvPicPr preferRelativeResize="0"/>
          <p:nvPr/>
        </p:nvPicPr>
        <p:blipFill rotWithShape="1">
          <a:blip r:embed="rId4">
            <a:alphaModFix/>
          </a:blip>
          <a:srcRect/>
          <a:stretch/>
        </p:blipFill>
        <p:spPr>
          <a:xfrm>
            <a:off x="5452873" y="667512"/>
            <a:ext cx="5522976" cy="552297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03" name="Google Shape;10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04" name="Google Shape;104;p15"/>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05" name="Google Shape;105;p15"/>
          <p:cNvSpPr txBox="1"/>
          <p:nvPr/>
        </p:nvSpPr>
        <p:spPr>
          <a:xfrm>
            <a:off x="749808" y="768096"/>
            <a:ext cx="10661904" cy="49244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200">
                <a:solidFill>
                  <a:schemeClr val="dk1"/>
                </a:solidFill>
                <a:latin typeface="Calibri"/>
                <a:ea typeface="Calibri"/>
                <a:cs typeface="Calibri"/>
                <a:sym typeface="Calibri"/>
              </a:rPr>
              <a:t>Uvjeti natječaja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Calibri"/>
              <a:buAutoNum type="arabicPeriod"/>
            </a:pPr>
            <a:r>
              <a:rPr lang="hr-HR" sz="2400">
                <a:solidFill>
                  <a:schemeClr val="dk1"/>
                </a:solidFill>
                <a:latin typeface="Calibri"/>
                <a:ea typeface="Calibri"/>
                <a:cs typeface="Calibri"/>
                <a:sym typeface="Calibri"/>
              </a:rPr>
              <a:t>VSS </a:t>
            </a:r>
            <a:endParaRPr/>
          </a:p>
          <a:p>
            <a:pPr marL="342900" marR="0" lvl="0" indent="-342900" algn="l" rtl="0">
              <a:spcBef>
                <a:spcPts val="0"/>
              </a:spcBef>
              <a:spcAft>
                <a:spcPts val="0"/>
              </a:spcAft>
              <a:buClr>
                <a:schemeClr val="dk1"/>
              </a:buClr>
              <a:buSzPts val="2400"/>
              <a:buFont typeface="Calibri"/>
              <a:buAutoNum type="arabicPeriod"/>
            </a:pPr>
            <a:r>
              <a:rPr lang="hr-HR" sz="2400">
                <a:solidFill>
                  <a:schemeClr val="dk1"/>
                </a:solidFill>
                <a:latin typeface="Calibri"/>
                <a:ea typeface="Calibri"/>
                <a:cs typeface="Calibri"/>
                <a:sym typeface="Calibri"/>
              </a:rPr>
              <a:t>deset godina evidentiranog radnog iskustva </a:t>
            </a:r>
            <a:endParaRPr/>
          </a:p>
          <a:p>
            <a:pPr marL="342900" marR="0" lvl="0" indent="-342900" algn="l" rtl="0">
              <a:spcBef>
                <a:spcPts val="0"/>
              </a:spcBef>
              <a:spcAft>
                <a:spcPts val="0"/>
              </a:spcAft>
              <a:buClr>
                <a:schemeClr val="dk1"/>
              </a:buClr>
              <a:buSzPts val="2400"/>
              <a:buFont typeface="Calibri"/>
              <a:buAutoNum type="arabicPeriod"/>
            </a:pPr>
            <a:r>
              <a:rPr lang="hr-HR" sz="2400">
                <a:solidFill>
                  <a:schemeClr val="dk1"/>
                </a:solidFill>
                <a:latin typeface="Calibri"/>
                <a:ea typeface="Calibri"/>
                <a:cs typeface="Calibri"/>
                <a:sym typeface="Calibri"/>
              </a:rPr>
              <a:t>nije pravomoćno osuđen na naknadu štete društvu ili njegovim vjerovnicima,</a:t>
            </a:r>
            <a:endParaRPr/>
          </a:p>
          <a:p>
            <a:pPr marL="342900" marR="0" lvl="0" indent="-342900" algn="l" rtl="0">
              <a:spcBef>
                <a:spcPts val="0"/>
              </a:spcBef>
              <a:spcAft>
                <a:spcPts val="0"/>
              </a:spcAft>
              <a:buClr>
                <a:schemeClr val="dk1"/>
              </a:buClr>
              <a:buSzPts val="2400"/>
              <a:buFont typeface="Calibri"/>
              <a:buAutoNum type="arabicPeriod"/>
            </a:pPr>
            <a:r>
              <a:rPr lang="hr-HR" sz="2400">
                <a:solidFill>
                  <a:schemeClr val="dk1"/>
                </a:solidFill>
                <a:latin typeface="Calibri"/>
                <a:ea typeface="Calibri"/>
                <a:cs typeface="Calibri"/>
                <a:sym typeface="Calibri"/>
              </a:rPr>
              <a:t>da članstvom u NO Hajduk ne bi došao u sukob interesa, sukladno Zakonu o sprječavanju sukoba interesa </a:t>
            </a:r>
            <a:endParaRPr/>
          </a:p>
          <a:p>
            <a:pPr marL="342900" marR="0" lvl="0" indent="-342900" algn="l" rtl="0">
              <a:spcBef>
                <a:spcPts val="0"/>
              </a:spcBef>
              <a:spcAft>
                <a:spcPts val="0"/>
              </a:spcAft>
              <a:buClr>
                <a:schemeClr val="dk1"/>
              </a:buClr>
              <a:buSzPts val="2400"/>
              <a:buFont typeface="Calibri"/>
              <a:buAutoNum type="arabicPeriod"/>
            </a:pPr>
            <a:r>
              <a:rPr lang="hr-HR" sz="2400">
                <a:solidFill>
                  <a:schemeClr val="dk1"/>
                </a:solidFill>
                <a:latin typeface="Calibri"/>
                <a:ea typeface="Calibri"/>
                <a:cs typeface="Calibri"/>
                <a:sym typeface="Calibri"/>
              </a:rPr>
              <a:t>da nema ograničenja utvrđena člankom 13. i 38., Zakona o sportu </a:t>
            </a:r>
            <a:endParaRPr/>
          </a:p>
          <a:p>
            <a:pPr marL="342900" marR="0" lvl="0" indent="-342900" algn="l" rtl="0">
              <a:spcBef>
                <a:spcPts val="0"/>
              </a:spcBef>
              <a:spcAft>
                <a:spcPts val="0"/>
              </a:spcAft>
              <a:buClr>
                <a:schemeClr val="dk1"/>
              </a:buClr>
              <a:buSzPts val="2400"/>
              <a:buFont typeface="Calibri"/>
              <a:buAutoNum type="arabicPeriod"/>
            </a:pPr>
            <a:r>
              <a:rPr lang="hr-HR" sz="2400">
                <a:solidFill>
                  <a:schemeClr val="dk1"/>
                </a:solidFill>
                <a:latin typeface="Calibri"/>
                <a:ea typeface="Calibri"/>
                <a:cs typeface="Calibri"/>
                <a:sym typeface="Calibri"/>
              </a:rPr>
              <a:t>da nema ograničenja utvrđena Zakonom o trgovačkim društvima </a:t>
            </a:r>
            <a:endParaRPr/>
          </a:p>
          <a:p>
            <a:pPr marL="342900" marR="0" lvl="0" indent="-342900" algn="l" rtl="0">
              <a:spcBef>
                <a:spcPts val="0"/>
              </a:spcBef>
              <a:spcAft>
                <a:spcPts val="0"/>
              </a:spcAft>
              <a:buClr>
                <a:schemeClr val="dk1"/>
              </a:buClr>
              <a:buSzPts val="2400"/>
              <a:buFont typeface="Calibri"/>
              <a:buAutoNum type="arabicPeriod"/>
            </a:pPr>
            <a:r>
              <a:rPr lang="hr-HR" sz="2400">
                <a:solidFill>
                  <a:schemeClr val="dk1"/>
                </a:solidFill>
                <a:latin typeface="Calibri"/>
                <a:ea typeface="Calibri"/>
                <a:cs typeface="Calibri"/>
                <a:sym typeface="Calibri"/>
              </a:rPr>
              <a:t>da protiv Kandidata nije započeo kazneni postupak, nije potvrđena optužnica, odnosno nije izrečena nepravomoćna osuđujuća presuda za kaznena djela za koja se može izreći kazna zatvora od tri godine ili teža kazna,</a:t>
            </a:r>
            <a:endParaRPr/>
          </a:p>
          <a:p>
            <a:pPr marL="342900" marR="0" lvl="0" indent="-342900" algn="l" rtl="0">
              <a:spcBef>
                <a:spcPts val="0"/>
              </a:spcBef>
              <a:spcAft>
                <a:spcPts val="0"/>
              </a:spcAft>
              <a:buClr>
                <a:schemeClr val="dk1"/>
              </a:buClr>
              <a:buSzPts val="2400"/>
              <a:buFont typeface="Calibri"/>
              <a:buAutoNum type="arabicPeriod"/>
            </a:pPr>
            <a:r>
              <a:rPr lang="hr-HR" sz="2400">
                <a:solidFill>
                  <a:schemeClr val="dk1"/>
                </a:solidFill>
                <a:latin typeface="Calibri"/>
                <a:ea typeface="Calibri"/>
                <a:cs typeface="Calibri"/>
                <a:sym typeface="Calibri"/>
              </a:rPr>
              <a:t>član HNK Hajduk š.d.d. u tekućoj godini</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11" name="Google Shape;11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12" name="Google Shape;112;p16"/>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13" name="Google Shape;113;p16"/>
          <p:cNvSpPr txBox="1"/>
          <p:nvPr/>
        </p:nvSpPr>
        <p:spPr>
          <a:xfrm>
            <a:off x="804672" y="649224"/>
            <a:ext cx="10826496"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a:solidFill>
                  <a:schemeClr val="dk1"/>
                </a:solidFill>
                <a:latin typeface="Calibri"/>
                <a:ea typeface="Calibri"/>
                <a:cs typeface="Calibri"/>
                <a:sym typeface="Calibri"/>
              </a:rPr>
              <a:t>Elektronsko glasanje</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hr-HR" sz="2400">
                <a:solidFill>
                  <a:schemeClr val="dk1"/>
                </a:solidFill>
                <a:latin typeface="Calibri"/>
                <a:ea typeface="Calibri"/>
                <a:cs typeface="Calibri"/>
                <a:sym typeface="Calibri"/>
              </a:rPr>
              <a:t>Elektronsko glasanje obavljat će se putem platforme specijalizirane za takve projekte:</a:t>
            </a:r>
            <a:endParaRPr sz="2400" b="0">
              <a:solidFill>
                <a:schemeClr val="dk1"/>
              </a:solidFill>
              <a:latin typeface="Calibri"/>
              <a:ea typeface="Calibri"/>
              <a:cs typeface="Calibri"/>
              <a:sym typeface="Calibri"/>
            </a:endParaRPr>
          </a:p>
          <a:p>
            <a:pPr marL="0" marR="0" lvl="0" indent="0" algn="l" rtl="0">
              <a:spcBef>
                <a:spcPts val="0"/>
              </a:spcBef>
              <a:spcAft>
                <a:spcPts val="0"/>
              </a:spcAft>
              <a:buNone/>
            </a:pPr>
            <a:r>
              <a:rPr lang="hr-HR" sz="2400" u="sng">
                <a:solidFill>
                  <a:schemeClr val="hlink"/>
                </a:solidFill>
                <a:latin typeface="Calibri"/>
                <a:ea typeface="Calibri"/>
                <a:cs typeface="Calibri"/>
                <a:sym typeface="Calibri"/>
                <a:hlinkClick r:id="rId4"/>
              </a:rPr>
              <a:t>https://www.bigpulse.com/</a:t>
            </a:r>
            <a:endParaRPr sz="2400" b="0">
              <a:solidFill>
                <a:schemeClr val="dk1"/>
              </a:solidFill>
              <a:latin typeface="Calibri"/>
              <a:ea typeface="Calibri"/>
              <a:cs typeface="Calibri"/>
              <a:sym typeface="Calibri"/>
            </a:endParaRPr>
          </a:p>
          <a:p>
            <a:pPr marL="0" marR="0" lvl="0" indent="0" algn="l" rtl="0">
              <a:spcBef>
                <a:spcPts val="0"/>
              </a:spcBef>
              <a:spcAft>
                <a:spcPts val="0"/>
              </a:spcAft>
              <a:buNone/>
            </a:pPr>
            <a:r>
              <a:rPr lang="hr-HR" sz="2400" b="0">
                <a:solidFill>
                  <a:schemeClr val="dk1"/>
                </a:solidFill>
                <a:latin typeface="Calibri"/>
                <a:ea typeface="Calibri"/>
                <a:cs typeface="Calibri"/>
                <a:sym typeface="Calibri"/>
              </a:rPr>
              <a:t/>
            </a:r>
            <a:br>
              <a:rPr lang="hr-HR" sz="2400" b="0">
                <a:solidFill>
                  <a:schemeClr val="dk1"/>
                </a:solidFill>
                <a:latin typeface="Calibri"/>
                <a:ea typeface="Calibri"/>
                <a:cs typeface="Calibri"/>
                <a:sym typeface="Calibri"/>
              </a:rPr>
            </a:br>
            <a:r>
              <a:rPr lang="hr-HR" sz="2400" b="0">
                <a:solidFill>
                  <a:schemeClr val="dk1"/>
                </a:solidFill>
                <a:latin typeface="Calibri"/>
                <a:ea typeface="Calibri"/>
                <a:cs typeface="Calibri"/>
                <a:sym typeface="Calibri"/>
              </a:rPr>
              <a:t>- </a:t>
            </a:r>
            <a:r>
              <a:rPr lang="hr-HR" sz="2400">
                <a:solidFill>
                  <a:schemeClr val="dk1"/>
                </a:solidFill>
                <a:latin typeface="Calibri"/>
                <a:ea typeface="Calibri"/>
                <a:cs typeface="Calibri"/>
                <a:sym typeface="Calibri"/>
              </a:rPr>
              <a:t>lider na polju elektronskog glasanja</a:t>
            </a:r>
            <a:endParaRPr/>
          </a:p>
          <a:p>
            <a:pPr marL="0" marR="0" lvl="0" indent="0" algn="l" rtl="0">
              <a:spcBef>
                <a:spcPts val="0"/>
              </a:spcBef>
              <a:spcAft>
                <a:spcPts val="0"/>
              </a:spcAft>
              <a:buNone/>
            </a:pPr>
            <a:r>
              <a:rPr lang="hr-HR" sz="2400">
                <a:solidFill>
                  <a:schemeClr val="dk1"/>
                </a:solidFill>
                <a:latin typeface="Calibri"/>
                <a:ea typeface="Calibri"/>
                <a:cs typeface="Calibri"/>
                <a:sym typeface="Calibri"/>
              </a:rPr>
              <a:t>- 18 godina iskustva u branši </a:t>
            </a:r>
            <a:endParaRPr/>
          </a:p>
          <a:p>
            <a:pPr marL="0" marR="0" lvl="0" indent="0" algn="l" rtl="0">
              <a:spcBef>
                <a:spcPts val="0"/>
              </a:spcBef>
              <a:spcAft>
                <a:spcPts val="0"/>
              </a:spcAft>
              <a:buNone/>
            </a:pPr>
            <a:r>
              <a:rPr lang="hr-HR" sz="2400">
                <a:solidFill>
                  <a:schemeClr val="dk1"/>
                </a:solidFill>
                <a:latin typeface="Calibri"/>
                <a:ea typeface="Calibri"/>
                <a:cs typeface="Calibri"/>
                <a:sym typeface="Calibri"/>
              </a:rPr>
              <a:t>- 1.000 klijenata u 35 zemalja</a:t>
            </a:r>
            <a:endParaRPr/>
          </a:p>
          <a:p>
            <a:pPr marL="0" marR="0" lvl="0" indent="0" algn="l" rtl="0">
              <a:spcBef>
                <a:spcPts val="0"/>
              </a:spcBef>
              <a:spcAft>
                <a:spcPts val="0"/>
              </a:spcAft>
              <a:buNone/>
            </a:pPr>
            <a:r>
              <a:rPr lang="hr-HR" sz="2400">
                <a:solidFill>
                  <a:schemeClr val="dk1"/>
                </a:solidFill>
                <a:latin typeface="Calibri"/>
                <a:ea typeface="Calibri"/>
                <a:cs typeface="Calibri"/>
                <a:sym typeface="Calibri"/>
              </a:rPr>
              <a:t>- preko 12 milijuna glasača</a:t>
            </a:r>
            <a:endParaRPr/>
          </a:p>
          <a:p>
            <a:pPr marL="0" marR="0" lvl="0" indent="0" algn="l" rtl="0">
              <a:spcBef>
                <a:spcPts val="0"/>
              </a:spcBef>
              <a:spcAft>
                <a:spcPts val="0"/>
              </a:spcAft>
              <a:buNone/>
            </a:pPr>
            <a:r>
              <a:rPr lang="hr-HR" sz="2400">
                <a:solidFill>
                  <a:schemeClr val="dk1"/>
                </a:solidFill>
                <a:latin typeface="Calibri"/>
                <a:ea typeface="Calibri"/>
                <a:cs typeface="Calibri"/>
                <a:sym typeface="Calibri"/>
              </a:rPr>
              <a:t>- više od 100.000 dosad organiziranih izbora.</a:t>
            </a:r>
            <a:endParaRPr sz="2400" b="0">
              <a:solidFill>
                <a:schemeClr val="dk1"/>
              </a:solidFill>
              <a:latin typeface="Calibri"/>
              <a:ea typeface="Calibri"/>
              <a:cs typeface="Calibri"/>
              <a:sym typeface="Calibri"/>
            </a:endParaRPr>
          </a:p>
          <a:p>
            <a:pPr marL="0" marR="0" lvl="0" indent="0" algn="l" rtl="0">
              <a:spcBef>
                <a:spcPts val="0"/>
              </a:spcBef>
              <a:spcAft>
                <a:spcPts val="0"/>
              </a:spcAft>
              <a:buNone/>
            </a:pPr>
            <a:r>
              <a:rPr lang="hr-HR" sz="2400">
                <a:solidFill>
                  <a:schemeClr val="dk1"/>
                </a:solidFill>
                <a:latin typeface="Calibri"/>
                <a:ea typeface="Calibri"/>
                <a:cs typeface="Calibri"/>
                <a:sym typeface="Calibri"/>
              </a:rPr>
              <a:t/>
            </a:r>
            <a:br>
              <a:rPr lang="hr-HR"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19" name="Google Shape;119;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20" name="Google Shape;120;p17"/>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21" name="Google Shape;121;p17"/>
          <p:cNvSpPr txBox="1"/>
          <p:nvPr/>
        </p:nvSpPr>
        <p:spPr>
          <a:xfrm>
            <a:off x="786384" y="283464"/>
            <a:ext cx="10826496" cy="85869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dirty="0">
                <a:solidFill>
                  <a:schemeClr val="dk1"/>
                </a:solidFill>
                <a:latin typeface="Calibri"/>
                <a:ea typeface="Calibri"/>
                <a:cs typeface="Calibri"/>
                <a:sym typeface="Calibri"/>
              </a:rPr>
              <a:t>Verifikacija</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članovi upisuju sljedeće podatke:</a:t>
            </a:r>
            <a:endParaRPr dirty="0"/>
          </a:p>
          <a:p>
            <a:pPr marL="342900" marR="0" lvl="0" indent="-342900" algn="l" rtl="0">
              <a:spcBef>
                <a:spcPts val="0"/>
              </a:spcBef>
              <a:spcAft>
                <a:spcPts val="0"/>
              </a:spcAft>
              <a:buClr>
                <a:schemeClr val="dk1"/>
              </a:buClr>
              <a:buSzPts val="1800"/>
              <a:buFont typeface="Calibri"/>
              <a:buAutoNum type="alphaLcParenR"/>
            </a:pPr>
            <a:r>
              <a:rPr lang="hr-HR" sz="1800" dirty="0">
                <a:solidFill>
                  <a:schemeClr val="dk1"/>
                </a:solidFill>
                <a:latin typeface="Calibri"/>
                <a:ea typeface="Calibri"/>
                <a:cs typeface="Calibri"/>
                <a:sym typeface="Calibri"/>
              </a:rPr>
              <a:t>broj člana,</a:t>
            </a:r>
            <a:endParaRPr dirty="0"/>
          </a:p>
          <a:p>
            <a:pPr marL="342900" marR="0" lvl="0" indent="-342900" algn="l" rtl="0">
              <a:spcBef>
                <a:spcPts val="0"/>
              </a:spcBef>
              <a:spcAft>
                <a:spcPts val="0"/>
              </a:spcAft>
              <a:buClr>
                <a:schemeClr val="dk1"/>
              </a:buClr>
              <a:buSzPts val="1800"/>
              <a:buFont typeface="Calibri"/>
              <a:buAutoNum type="alphaLcParenR"/>
            </a:pPr>
            <a:r>
              <a:rPr lang="hr-HR" sz="1800" dirty="0">
                <a:solidFill>
                  <a:schemeClr val="dk1"/>
                </a:solidFill>
                <a:latin typeface="Calibri"/>
                <a:ea typeface="Calibri"/>
                <a:cs typeface="Calibri"/>
                <a:sym typeface="Calibri"/>
              </a:rPr>
              <a:t>ime i prezime</a:t>
            </a:r>
            <a:endParaRPr dirty="0"/>
          </a:p>
          <a:p>
            <a:pPr marL="342900" marR="0" lvl="0" indent="-342900" algn="l" rtl="0">
              <a:spcBef>
                <a:spcPts val="0"/>
              </a:spcBef>
              <a:spcAft>
                <a:spcPts val="0"/>
              </a:spcAft>
              <a:buClr>
                <a:schemeClr val="dk1"/>
              </a:buClr>
              <a:buSzPts val="1800"/>
              <a:buFont typeface="Calibri"/>
              <a:buAutoNum type="alphaLcParenR"/>
            </a:pPr>
            <a:r>
              <a:rPr lang="hr-HR" sz="1800" dirty="0">
                <a:solidFill>
                  <a:schemeClr val="dk1"/>
                </a:solidFill>
                <a:latin typeface="Calibri"/>
                <a:ea typeface="Calibri"/>
                <a:cs typeface="Calibri"/>
                <a:sym typeface="Calibri"/>
              </a:rPr>
              <a:t>Email</a:t>
            </a: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lphaLcParenR"/>
            </a:pPr>
            <a:r>
              <a:rPr lang="hr-HR" sz="1800" dirty="0">
                <a:solidFill>
                  <a:schemeClr val="dk1"/>
                </a:solidFill>
                <a:latin typeface="Calibri"/>
                <a:ea typeface="Calibri"/>
                <a:cs typeface="Calibri"/>
                <a:sym typeface="Calibri"/>
              </a:rPr>
              <a:t>broj mobitela</a:t>
            </a:r>
            <a:endParaRPr dirty="0"/>
          </a:p>
          <a:p>
            <a:pPr marL="342900" marR="0" lvl="0" indent="-342900" algn="l" rtl="0">
              <a:spcBef>
                <a:spcPts val="0"/>
              </a:spcBef>
              <a:spcAft>
                <a:spcPts val="0"/>
              </a:spcAft>
              <a:buClr>
                <a:schemeClr val="dk1"/>
              </a:buClr>
              <a:buSzPts val="1800"/>
              <a:buFont typeface="Calibri"/>
              <a:buAutoNum type="alphaLcParenR"/>
            </a:pPr>
            <a:r>
              <a:rPr lang="hr-HR" sz="1800" dirty="0">
                <a:solidFill>
                  <a:schemeClr val="dk1"/>
                </a:solidFill>
                <a:latin typeface="Calibri"/>
                <a:ea typeface="Calibri"/>
                <a:cs typeface="Calibri"/>
                <a:sym typeface="Calibri"/>
              </a:rPr>
              <a:t>OIB</a:t>
            </a: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lphaLcParenR"/>
            </a:pPr>
            <a:r>
              <a:rPr lang="hr-HR" sz="1800" dirty="0">
                <a:solidFill>
                  <a:schemeClr val="dk1"/>
                </a:solidFill>
                <a:latin typeface="Calibri"/>
                <a:ea typeface="Calibri"/>
                <a:cs typeface="Calibri"/>
                <a:sym typeface="Calibri"/>
              </a:rPr>
              <a:t>broj osobne iskaznice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automatski se provjerava odgovara li broj člana imenu i prezimenu koji je u bazi; ako ne odgovara, član dobiva poruku da su podaci neispravni i da kontaktira Odjel za članstvo </a:t>
            </a:r>
            <a:endParaRPr dirty="0"/>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ako se ime poklapa sa članskim brojem, svi podaci se spremaju u bazu podataka, a članu se šalje potvrdni email </a:t>
            </a:r>
            <a:r>
              <a:rPr lang="hr-HR" sz="1800" dirty="0" smtClean="0">
                <a:solidFill>
                  <a:schemeClr val="dk1"/>
                </a:solidFill>
                <a:latin typeface="Calibri"/>
                <a:ea typeface="Calibri"/>
                <a:cs typeface="Calibri"/>
                <a:sym typeface="Calibri"/>
              </a:rPr>
              <a:t>sa </a:t>
            </a:r>
            <a:r>
              <a:rPr lang="hr-HR" sz="1800" dirty="0">
                <a:solidFill>
                  <a:schemeClr val="dk1"/>
                </a:solidFill>
                <a:latin typeface="Calibri"/>
                <a:ea typeface="Calibri"/>
                <a:cs typeface="Calibri"/>
                <a:sym typeface="Calibri"/>
              </a:rPr>
              <a:t>linkom.</a:t>
            </a:r>
            <a:endParaRPr dirty="0"/>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nakon klika na link, njegov email </a:t>
            </a:r>
            <a:r>
              <a:rPr lang="hr-HR" sz="1800" dirty="0" smtClean="0">
                <a:solidFill>
                  <a:schemeClr val="dk1"/>
                </a:solidFill>
                <a:latin typeface="Calibri"/>
                <a:ea typeface="Calibri"/>
                <a:cs typeface="Calibri"/>
                <a:sym typeface="Calibri"/>
              </a:rPr>
              <a:t>je </a:t>
            </a:r>
            <a:r>
              <a:rPr lang="hr-HR" sz="1800" dirty="0">
                <a:solidFill>
                  <a:schemeClr val="dk1"/>
                </a:solidFill>
                <a:latin typeface="Calibri"/>
                <a:ea typeface="Calibri"/>
                <a:cs typeface="Calibri"/>
                <a:sym typeface="Calibri"/>
              </a:rPr>
              <a:t>verificiran kao ispravan, a na ekranu vidi poruku kako će njegovi podaci biti verificirani unutar 48 (ili 72) sati</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Članovi se mogu i direktno verificirati, dolaskom u Odjel za članstvo prikazivanjem članske i osobne iskaznice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Strani državljani (koji nemaju HR osobnu) se verificiraju slanjem maila sa skeniranom osobnom ispravom (osobna ili putovnica).</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2400" dirty="0">
                <a:solidFill>
                  <a:schemeClr val="dk1"/>
                </a:solidFill>
                <a:latin typeface="Calibri"/>
                <a:ea typeface="Calibri"/>
                <a:cs typeface="Calibri"/>
                <a:sym typeface="Calibri"/>
              </a:rPr>
              <a:t/>
            </a:r>
            <a:br>
              <a:rPr lang="hr-HR"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27" name="Google Shape;12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28" name="Google Shape;128;p18"/>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29" name="Google Shape;129;p18"/>
          <p:cNvSpPr txBox="1"/>
          <p:nvPr/>
        </p:nvSpPr>
        <p:spPr>
          <a:xfrm>
            <a:off x="731520" y="475488"/>
            <a:ext cx="10945368"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dirty="0">
                <a:solidFill>
                  <a:schemeClr val="dk1"/>
                </a:solidFill>
                <a:latin typeface="Calibri"/>
                <a:ea typeface="Calibri"/>
                <a:cs typeface="Calibri"/>
                <a:sym typeface="Calibri"/>
              </a:rPr>
              <a:t>Postupak glasanja</a:t>
            </a:r>
            <a:endParaRPr dirty="0"/>
          </a:p>
          <a:p>
            <a:pPr marL="0" marR="0" lvl="0" indent="0" algn="l" rtl="0">
              <a:spcBef>
                <a:spcPts val="0"/>
              </a:spcBef>
              <a:spcAft>
                <a:spcPts val="0"/>
              </a:spcAft>
              <a:buNone/>
            </a:pPr>
            <a:endParaRPr sz="36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hr-HR" sz="1800" dirty="0">
                <a:solidFill>
                  <a:schemeClr val="dk1"/>
                </a:solidFill>
                <a:latin typeface="Calibri"/>
                <a:ea typeface="Calibri"/>
                <a:cs typeface="Calibri"/>
                <a:sym typeface="Calibri"/>
              </a:rPr>
              <a:t>Svi glasači prijavljeni za elektronsko glasanje </a:t>
            </a:r>
            <a:r>
              <a:rPr lang="hr-HR" sz="1800" dirty="0" smtClean="0">
                <a:solidFill>
                  <a:schemeClr val="dk1"/>
                </a:solidFill>
                <a:latin typeface="Calibri"/>
                <a:ea typeface="Calibri"/>
                <a:cs typeface="Calibri"/>
                <a:sym typeface="Calibri"/>
              </a:rPr>
              <a:t>nekoliko </a:t>
            </a:r>
            <a:r>
              <a:rPr lang="hr-HR" sz="1800" dirty="0">
                <a:solidFill>
                  <a:schemeClr val="dk1"/>
                </a:solidFill>
                <a:latin typeface="Calibri"/>
                <a:ea typeface="Calibri"/>
                <a:cs typeface="Calibri"/>
                <a:sym typeface="Calibri"/>
              </a:rPr>
              <a:t>dana prije izbora dobit će email s linkom na elektronski glasački listić. </a:t>
            </a: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hr-HR" sz="1800" dirty="0">
                <a:solidFill>
                  <a:schemeClr val="dk1"/>
                </a:solidFill>
                <a:latin typeface="Calibri"/>
                <a:ea typeface="Calibri"/>
                <a:cs typeface="Calibri"/>
                <a:sym typeface="Calibri"/>
              </a:rPr>
              <a:t>Nakon otvaranja linka, glasač treba označiti točno 7 (sedam) kandidata te poslati svoj glas. </a:t>
            </a: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hr-HR" sz="1800" dirty="0">
                <a:solidFill>
                  <a:schemeClr val="dk1"/>
                </a:solidFill>
                <a:latin typeface="Calibri"/>
                <a:ea typeface="Calibri"/>
                <a:cs typeface="Calibri"/>
                <a:sym typeface="Calibri"/>
              </a:rPr>
              <a:t>Nakon uspješno zaprimljenog glasa, glasač će dobiti e-mail potvrde, u kojem se nalazi podatak o kandidatima za koje je glasač glasao, kao i </a:t>
            </a:r>
            <a:r>
              <a:rPr lang="hr-HR" sz="1800" dirty="0" err="1">
                <a:solidFill>
                  <a:schemeClr val="dk1"/>
                </a:solidFill>
                <a:latin typeface="Calibri"/>
                <a:ea typeface="Calibri"/>
                <a:cs typeface="Calibri"/>
                <a:sym typeface="Calibri"/>
              </a:rPr>
              <a:t>enkriptirana</a:t>
            </a:r>
            <a:r>
              <a:rPr lang="hr-HR" sz="1800" dirty="0">
                <a:solidFill>
                  <a:schemeClr val="dk1"/>
                </a:solidFill>
                <a:latin typeface="Calibri"/>
                <a:ea typeface="Calibri"/>
                <a:cs typeface="Calibri"/>
                <a:sym typeface="Calibri"/>
              </a:rPr>
              <a:t> oznaka glasanja, s kojom se nakon završetka izbora može verificirati glas.</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b="0" dirty="0">
                <a:solidFill>
                  <a:schemeClr val="dk1"/>
                </a:solidFill>
                <a:latin typeface="Calibri"/>
                <a:ea typeface="Calibri"/>
                <a:cs typeface="Calibri"/>
                <a:sym typeface="Calibri"/>
              </a:rPr>
              <a:t/>
            </a:r>
            <a:br>
              <a:rPr lang="hr-HR" sz="1800" b="0" dirty="0">
                <a:solidFill>
                  <a:schemeClr val="dk1"/>
                </a:solidFill>
                <a:latin typeface="Calibri"/>
                <a:ea typeface="Calibri"/>
                <a:cs typeface="Calibri"/>
                <a:sym typeface="Calibri"/>
              </a:rPr>
            </a:br>
            <a:r>
              <a:rPr lang="hr-HR" sz="1800" dirty="0">
                <a:solidFill>
                  <a:schemeClr val="dk1"/>
                </a:solidFill>
                <a:latin typeface="Calibri"/>
                <a:ea typeface="Calibri"/>
                <a:cs typeface="Calibri"/>
                <a:sym typeface="Calibri"/>
              </a:rPr>
              <a:t>Moguće je glasati samo jednom, nakon uspješno obavljenog glasanja, sustav zabranjuje istom glasaču ponovno glasanje.</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a:r>
            <a:br>
              <a:rPr lang="hr-HR"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35" name="Google Shape;135;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36" name="Google Shape;136;p19"/>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37" name="Google Shape;137;p19"/>
          <p:cNvSpPr txBox="1"/>
          <p:nvPr/>
        </p:nvSpPr>
        <p:spPr>
          <a:xfrm>
            <a:off x="960120" y="722376"/>
            <a:ext cx="10561320" cy="4801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dirty="0">
                <a:solidFill>
                  <a:schemeClr val="dk1"/>
                </a:solidFill>
                <a:latin typeface="Calibri"/>
                <a:ea typeface="Calibri"/>
                <a:cs typeface="Calibri"/>
                <a:sym typeface="Calibri"/>
              </a:rPr>
              <a:t>Sigurnost</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Sve datoteke s podatcima koje klijenti pošalju direktno su poslane na </a:t>
            </a:r>
            <a:r>
              <a:rPr lang="hr-HR" sz="1800" dirty="0" err="1">
                <a:solidFill>
                  <a:schemeClr val="dk1"/>
                </a:solidFill>
                <a:latin typeface="Calibri"/>
                <a:ea typeface="Calibri"/>
                <a:cs typeface="Calibri"/>
                <a:sym typeface="Calibri"/>
              </a:rPr>
              <a:t>BigPulse</a:t>
            </a:r>
            <a:r>
              <a:rPr lang="hr-HR" sz="1800" dirty="0">
                <a:solidFill>
                  <a:schemeClr val="dk1"/>
                </a:solidFill>
                <a:latin typeface="Calibri"/>
                <a:ea typeface="Calibri"/>
                <a:cs typeface="Calibri"/>
                <a:sym typeface="Calibri"/>
              </a:rPr>
              <a:t> servere. </a:t>
            </a:r>
            <a:endParaRPr dirty="0"/>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Potvrda o glasanju, koja se može potpisati digitalnim putem, bit će izdana za svaki glas.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Potvrda uključuje jedinstveni kod o primitku koji je nasumično generiran te obično sadrži podatke o izboru glasača. Potvrda će biti prikazana na vašem internet pregledniku te će je biti moguće ispisati i poslati na e-mail adresu glasača.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Potpuno </a:t>
            </a:r>
            <a:r>
              <a:rPr lang="hr-HR" sz="1800" dirty="0" smtClean="0">
                <a:solidFill>
                  <a:schemeClr val="dk1"/>
                </a:solidFill>
                <a:latin typeface="Calibri"/>
                <a:ea typeface="Calibri"/>
                <a:cs typeface="Calibri"/>
                <a:sym typeface="Calibri"/>
              </a:rPr>
              <a:t>anonimna </a:t>
            </a:r>
            <a:r>
              <a:rPr lang="hr-HR" sz="1800" dirty="0">
                <a:solidFill>
                  <a:schemeClr val="dk1"/>
                </a:solidFill>
                <a:latin typeface="Calibri"/>
                <a:ea typeface="Calibri"/>
                <a:cs typeface="Calibri"/>
                <a:sym typeface="Calibri"/>
              </a:rPr>
              <a:t>pohrana glasova – ne postoje konstruirane poveznice u bazi podataka koje povezuju osobne račune za glasanje sa samim glasovima, niti direktne niti indirektne.</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 Sav razvoj provode stalno zaposleni inženjeri te ne koriste usluge vanjskih suradnika. Dakle, jedine osobe koje imaju pristup prijavi na </a:t>
            </a:r>
            <a:r>
              <a:rPr lang="hr-HR" sz="1800" dirty="0" err="1">
                <a:solidFill>
                  <a:schemeClr val="dk1"/>
                </a:solidFill>
                <a:latin typeface="Calibri"/>
                <a:ea typeface="Calibri"/>
                <a:cs typeface="Calibri"/>
                <a:sym typeface="Calibri"/>
              </a:rPr>
              <a:t>BigPulse</a:t>
            </a:r>
            <a:r>
              <a:rPr lang="hr-HR" sz="1800" dirty="0">
                <a:solidFill>
                  <a:schemeClr val="dk1"/>
                </a:solidFill>
                <a:latin typeface="Calibri"/>
                <a:ea typeface="Calibri"/>
                <a:cs typeface="Calibri"/>
                <a:sym typeface="Calibri"/>
              </a:rPr>
              <a:t> servere su stalno zaposleni inženjeri koji </a:t>
            </a:r>
            <a:r>
              <a:rPr lang="hr-HR" sz="1800" dirty="0" smtClean="0">
                <a:solidFill>
                  <a:schemeClr val="dk1"/>
                </a:solidFill>
                <a:latin typeface="Calibri"/>
                <a:ea typeface="Calibri"/>
                <a:cs typeface="Calibri"/>
                <a:sym typeface="Calibri"/>
              </a:rPr>
              <a:t>ne </a:t>
            </a:r>
            <a:r>
              <a:rPr lang="hr-HR" sz="1800" dirty="0">
                <a:solidFill>
                  <a:schemeClr val="dk1"/>
                </a:solidFill>
                <a:latin typeface="Calibri"/>
                <a:ea typeface="Calibri"/>
                <a:cs typeface="Calibri"/>
                <a:sym typeface="Calibri"/>
              </a:rPr>
              <a:t>koriste usluge vanjskih inženjera.</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3600" dirty="0">
                <a:solidFill>
                  <a:schemeClr val="dk1"/>
                </a:solidFill>
                <a:latin typeface="Calibri"/>
                <a:ea typeface="Calibri"/>
                <a:cs typeface="Calibri"/>
                <a:sym typeface="Calibri"/>
              </a:rPr>
              <a:t/>
            </a:r>
            <a:br>
              <a:rPr lang="hr-HR" sz="3600" dirty="0">
                <a:solidFill>
                  <a:schemeClr val="dk1"/>
                </a:solidFill>
                <a:latin typeface="Calibri"/>
                <a:ea typeface="Calibri"/>
                <a:cs typeface="Calibri"/>
                <a:sym typeface="Calibri"/>
              </a:rPr>
            </a:br>
            <a:endParaRPr sz="3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43" name="Google Shape;14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44" name="Google Shape;144;p20"/>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45" name="Google Shape;145;p20"/>
          <p:cNvSpPr txBox="1"/>
          <p:nvPr/>
        </p:nvSpPr>
        <p:spPr>
          <a:xfrm>
            <a:off x="612648" y="457200"/>
            <a:ext cx="11073384"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a:solidFill>
                  <a:schemeClr val="dk1"/>
                </a:solidFill>
                <a:latin typeface="Calibri"/>
                <a:ea typeface="Calibri"/>
                <a:cs typeface="Calibri"/>
                <a:sym typeface="Calibri"/>
              </a:rPr>
              <a:t>Predstavljanje kandidata</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hr-HR" sz="1800">
                <a:solidFill>
                  <a:schemeClr val="dk1"/>
                </a:solidFill>
                <a:latin typeface="Calibri"/>
                <a:ea typeface="Calibri"/>
                <a:cs typeface="Calibri"/>
                <a:sym typeface="Calibri"/>
              </a:rPr>
              <a:t>Krug izbora </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Objava neslužbenih lista kandidata 24.10.</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Korištenje motivacijskih pisama kao medijskog sadržaja</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Priprema i provedba telefonskih intervjua od strane NH  </a:t>
            </a:r>
            <a:endParaRPr/>
          </a:p>
          <a:p>
            <a:pPr marL="285750" marR="0" lvl="0" indent="-285750" algn="l" rtl="0">
              <a:spcBef>
                <a:spcPts val="0"/>
              </a:spcBef>
              <a:spcAft>
                <a:spcPts val="0"/>
              </a:spcAft>
              <a:buClr>
                <a:schemeClr val="dk1"/>
              </a:buClr>
              <a:buSzPts val="1800"/>
              <a:buFont typeface="Calibri"/>
              <a:buChar char="-"/>
            </a:pPr>
            <a:r>
              <a:rPr lang="hr-HR" sz="1800">
                <a:solidFill>
                  <a:schemeClr val="dk1"/>
                </a:solidFill>
                <a:latin typeface="Calibri"/>
                <a:ea typeface="Calibri"/>
                <a:cs typeface="Calibri"/>
                <a:sym typeface="Calibri"/>
              </a:rPr>
              <a:t>Slanje intervjua svim medijima </a:t>
            </a:r>
            <a:endParaRPr/>
          </a:p>
          <a:p>
            <a:pPr marL="0" marR="0" lvl="0" indent="0" algn="l" rtl="0">
              <a:spcBef>
                <a:spcPts val="0"/>
              </a:spcBef>
              <a:spcAft>
                <a:spcPts val="0"/>
              </a:spcAft>
              <a:buNone/>
            </a:pPr>
            <a:r>
              <a:rPr lang="hr-HR" sz="36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51" name="Google Shape;15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52" name="Google Shape;152;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3" name="Google Shape;153;p21"/>
          <p:cNvSpPr txBox="1"/>
          <p:nvPr/>
        </p:nvSpPr>
        <p:spPr>
          <a:xfrm>
            <a:off x="667512" y="466344"/>
            <a:ext cx="10963656"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3600" dirty="0">
                <a:solidFill>
                  <a:schemeClr val="dk1"/>
                </a:solidFill>
                <a:latin typeface="Calibri"/>
                <a:ea typeface="Calibri"/>
                <a:cs typeface="Calibri"/>
                <a:sym typeface="Calibri"/>
              </a:rPr>
              <a:t>Predstavljanje kandidata</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1800" dirty="0">
                <a:solidFill>
                  <a:schemeClr val="dk1"/>
                </a:solidFill>
                <a:latin typeface="Calibri"/>
                <a:ea typeface="Calibri"/>
                <a:cs typeface="Calibri"/>
                <a:sym typeface="Calibri"/>
              </a:rPr>
              <a:t>2. Krug izbora</a:t>
            </a:r>
            <a:endParaRPr dirty="0"/>
          </a:p>
          <a:p>
            <a:pPr marL="285750" marR="0" lvl="0" indent="-285750" algn="l" rtl="0">
              <a:spcBef>
                <a:spcPts val="0"/>
              </a:spcBef>
              <a:spcAft>
                <a:spcPts val="0"/>
              </a:spcAft>
              <a:buClr>
                <a:schemeClr val="dk1"/>
              </a:buClr>
              <a:buSzPts val="1800"/>
              <a:buFont typeface="Calibri"/>
              <a:buChar char="-"/>
            </a:pPr>
            <a:r>
              <a:rPr lang="hr-HR" sz="1800" dirty="0" smtClean="0">
                <a:solidFill>
                  <a:schemeClr val="dk1"/>
                </a:solidFill>
                <a:latin typeface="Calibri"/>
                <a:ea typeface="Calibri"/>
                <a:cs typeface="Calibri"/>
                <a:sym typeface="Calibri"/>
              </a:rPr>
              <a:t>Zainteresirani </a:t>
            </a:r>
            <a:r>
              <a:rPr lang="hr-HR" sz="1800" dirty="0">
                <a:solidFill>
                  <a:schemeClr val="dk1"/>
                </a:solidFill>
                <a:latin typeface="Calibri"/>
                <a:ea typeface="Calibri"/>
                <a:cs typeface="Calibri"/>
                <a:sym typeface="Calibri"/>
              </a:rPr>
              <a:t>mediji će imati prostor za rad s kandidatima </a:t>
            </a:r>
            <a:endParaRPr dirty="0"/>
          </a:p>
          <a:p>
            <a:pPr marL="285750" marR="0" lvl="0" indent="-285750" algn="l" rtl="0">
              <a:spcBef>
                <a:spcPts val="0"/>
              </a:spcBef>
              <a:spcAft>
                <a:spcPts val="0"/>
              </a:spcAft>
              <a:buClr>
                <a:schemeClr val="dk1"/>
              </a:buClr>
              <a:buSzPts val="1800"/>
              <a:buFont typeface="Calibri"/>
              <a:buChar char="-"/>
            </a:pPr>
            <a:r>
              <a:rPr lang="hr-HR" sz="1800" dirty="0">
                <a:solidFill>
                  <a:schemeClr val="dk1"/>
                </a:solidFill>
                <a:latin typeface="Calibri"/>
                <a:ea typeface="Calibri"/>
                <a:cs typeface="Calibri"/>
                <a:sym typeface="Calibri"/>
              </a:rPr>
              <a:t>Jedini uvjet je da se radi sa svim kandidatima (svaki medij 15 – 20 minuta s kandidatom kao predstavljanje)</a:t>
            </a:r>
            <a:endParaRPr dirty="0"/>
          </a:p>
          <a:p>
            <a:pPr marL="285750" marR="0" lvl="0" indent="-285750" algn="l" rtl="0">
              <a:spcBef>
                <a:spcPts val="0"/>
              </a:spcBef>
              <a:spcAft>
                <a:spcPts val="0"/>
              </a:spcAft>
              <a:buClr>
                <a:schemeClr val="dk1"/>
              </a:buClr>
              <a:buSzPts val="1800"/>
              <a:buFont typeface="Calibri"/>
              <a:buChar char="-"/>
            </a:pPr>
            <a:r>
              <a:rPr lang="hr-HR" sz="1800" dirty="0">
                <a:solidFill>
                  <a:schemeClr val="dk1"/>
                </a:solidFill>
                <a:latin typeface="Calibri"/>
                <a:ea typeface="Calibri"/>
                <a:cs typeface="Calibri"/>
                <a:sym typeface="Calibri"/>
              </a:rPr>
              <a:t>Dodatne medijske aktivnosti </a:t>
            </a:r>
            <a:r>
              <a:rPr lang="hr-HR" sz="1800" dirty="0" smtClean="0">
                <a:solidFill>
                  <a:schemeClr val="dk1"/>
                </a:solidFill>
                <a:latin typeface="Calibri"/>
                <a:ea typeface="Calibri"/>
                <a:cs typeface="Calibri"/>
                <a:sym typeface="Calibri"/>
              </a:rPr>
              <a:t>od strane medije ne </a:t>
            </a:r>
            <a:r>
              <a:rPr lang="hr-HR" sz="1800" dirty="0">
                <a:solidFill>
                  <a:schemeClr val="dk1"/>
                </a:solidFill>
                <a:latin typeface="Calibri"/>
                <a:ea typeface="Calibri"/>
                <a:cs typeface="Calibri"/>
                <a:sym typeface="Calibri"/>
              </a:rPr>
              <a:t>možemo kontrolirati </a:t>
            </a:r>
            <a:endParaRPr lang="hr-HR" sz="1800" dirty="0" smtClean="0">
              <a:solidFill>
                <a:schemeClr val="dk1"/>
              </a:solidFill>
              <a:latin typeface="Calibri"/>
              <a:ea typeface="Calibri"/>
              <a:cs typeface="Calibri"/>
              <a:sym typeface="Calibri"/>
            </a:endParaRPr>
          </a:p>
          <a:p>
            <a:pPr marL="285750" indent="-285750">
              <a:buClr>
                <a:schemeClr val="dk1"/>
              </a:buClr>
              <a:buSzPts val="1800"/>
              <a:buFont typeface="Calibri"/>
              <a:buChar char="-"/>
            </a:pPr>
            <a:r>
              <a:rPr lang="hr-HR" sz="1800" dirty="0">
                <a:solidFill>
                  <a:schemeClr val="dk1"/>
                </a:solidFill>
                <a:latin typeface="Calibri"/>
                <a:ea typeface="Calibri"/>
                <a:cs typeface="Calibri"/>
                <a:sym typeface="Calibri"/>
              </a:rPr>
              <a:t>Ideje se još razrađuju</a:t>
            </a:r>
            <a:endParaRPr lang="hr-HR" sz="1800" dirty="0"/>
          </a:p>
          <a:p>
            <a:pPr marL="285750" marR="0" lvl="0" indent="-285750" algn="l" rtl="0">
              <a:spcBef>
                <a:spcPts val="0"/>
              </a:spcBef>
              <a:spcAft>
                <a:spcPts val="0"/>
              </a:spcAft>
              <a:buClr>
                <a:schemeClr val="dk1"/>
              </a:buClr>
              <a:buSzPts val="1800"/>
              <a:buFont typeface="Calibri"/>
              <a:buChar char="-"/>
            </a:pPr>
            <a:endParaRPr dirty="0"/>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817</Words>
  <Application>Microsoft Office PowerPoint</Application>
  <PresentationFormat>Widescreen</PresentationFormat>
  <Paragraphs>133</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Daniel</cp:lastModifiedBy>
  <cp:revision>5</cp:revision>
  <dcterms:modified xsi:type="dcterms:W3CDTF">2018-10-17T06:58:53Z</dcterms:modified>
</cp:coreProperties>
</file>